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6/2/2020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6/2/2020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6/2/2020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6/2/2020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6/2/2020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6/2/2020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6/2/2020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A070EAD-1DCD-4F3D-BA84-799B891A0E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BF5AC81-E012-498B-8CBC-EDB1147A0D72}"/>
              </a:ext>
            </a:extLst>
          </p:cNvPr>
          <p:cNvSpPr>
            <a:spLocks noGrp="1"/>
          </p:cNvSpPr>
          <p:nvPr>
            <p:ph type="ctrTitle"/>
          </p:nvPr>
        </p:nvSpPr>
        <p:spPr>
          <a:xfrm>
            <a:off x="3108960" y="1122363"/>
            <a:ext cx="7559039" cy="3027360"/>
          </a:xfrm>
        </p:spPr>
        <p:txBody>
          <a:bodyPr>
            <a:normAutofit/>
          </a:bodyPr>
          <a:lstStyle/>
          <a:p>
            <a:r>
              <a:rPr lang="en-US" dirty="0"/>
              <a:t>Generating training set of online signatures</a:t>
            </a:r>
          </a:p>
        </p:txBody>
      </p:sp>
      <p:sp>
        <p:nvSpPr>
          <p:cNvPr id="3" name="Subtitle 2">
            <a:extLst>
              <a:ext uri="{FF2B5EF4-FFF2-40B4-BE49-F238E27FC236}">
                <a16:creationId xmlns:a16="http://schemas.microsoft.com/office/drawing/2014/main" id="{2ECBEA79-9FE7-4085-8A76-A996FE26F03B}"/>
              </a:ext>
            </a:extLst>
          </p:cNvPr>
          <p:cNvSpPr>
            <a:spLocks noGrp="1"/>
          </p:cNvSpPr>
          <p:nvPr>
            <p:ph type="subTitle" idx="1"/>
          </p:nvPr>
        </p:nvSpPr>
        <p:spPr>
          <a:xfrm>
            <a:off x="3128010" y="4149724"/>
            <a:ext cx="7539989" cy="1108075"/>
          </a:xfrm>
        </p:spPr>
        <p:txBody>
          <a:bodyPr>
            <a:normAutofit/>
          </a:bodyPr>
          <a:lstStyle/>
          <a:p>
            <a:pPr>
              <a:lnSpc>
                <a:spcPct val="110000"/>
              </a:lnSpc>
            </a:pPr>
            <a:r>
              <a:rPr lang="en-US" sz="1500" dirty="0">
                <a:solidFill>
                  <a:schemeClr val="tx1"/>
                </a:solidFill>
              </a:rPr>
              <a:t>Khazar Mammadli , W4fWIU</a:t>
            </a:r>
          </a:p>
          <a:p>
            <a:pPr>
              <a:lnSpc>
                <a:spcPct val="110000"/>
              </a:lnSpc>
            </a:pPr>
            <a:r>
              <a:rPr lang="en-US" sz="1500" dirty="0">
                <a:solidFill>
                  <a:schemeClr val="tx1"/>
                </a:solidFill>
              </a:rPr>
              <a:t>Supervisor: Mohammad Saleem</a:t>
            </a:r>
          </a:p>
          <a:p>
            <a:pPr>
              <a:lnSpc>
                <a:spcPct val="110000"/>
              </a:lnSpc>
            </a:pPr>
            <a:r>
              <a:rPr lang="en-US" sz="1500" dirty="0">
                <a:solidFill>
                  <a:schemeClr val="tx1"/>
                </a:solidFill>
              </a:rPr>
              <a:t>Department of automation and applied informatics</a:t>
            </a:r>
          </a:p>
          <a:p>
            <a:pPr>
              <a:lnSpc>
                <a:spcPct val="110000"/>
              </a:lnSpc>
            </a:pPr>
            <a:endParaRPr lang="en-US" sz="1500" dirty="0">
              <a:solidFill>
                <a:schemeClr val="tx1"/>
              </a:solidFill>
            </a:endParaRPr>
          </a:p>
        </p:txBody>
      </p:sp>
      <p:grpSp>
        <p:nvGrpSpPr>
          <p:cNvPr id="10" name="Group 9">
            <a:extLst>
              <a:ext uri="{FF2B5EF4-FFF2-40B4-BE49-F238E27FC236}">
                <a16:creationId xmlns:a16="http://schemas.microsoft.com/office/drawing/2014/main" id="{DE471E13-6104-4637-8A8F-B545529B1D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1" name="Rectangle 5">
              <a:extLst>
                <a:ext uri="{FF2B5EF4-FFF2-40B4-BE49-F238E27FC236}">
                  <a16:creationId xmlns:a16="http://schemas.microsoft.com/office/drawing/2014/main" id="{802F412D-6781-427D-AB79-09FD610CCE5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2" name="Freeform 6">
              <a:extLst>
                <a:ext uri="{FF2B5EF4-FFF2-40B4-BE49-F238E27FC236}">
                  <a16:creationId xmlns:a16="http://schemas.microsoft.com/office/drawing/2014/main" id="{8471B962-D824-43CE-B5DD-704B305B28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 name="Freeform 7">
              <a:extLst>
                <a:ext uri="{FF2B5EF4-FFF2-40B4-BE49-F238E27FC236}">
                  <a16:creationId xmlns:a16="http://schemas.microsoft.com/office/drawing/2014/main" id="{ED60EBD3-FA75-460B-AFBD-3F234A0CAA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 name="Rectangle 8">
              <a:extLst>
                <a:ext uri="{FF2B5EF4-FFF2-40B4-BE49-F238E27FC236}">
                  <a16:creationId xmlns:a16="http://schemas.microsoft.com/office/drawing/2014/main" id="{D0791244-FBF2-49D9-BDBC-E2E58C86B4D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5" name="Freeform 9">
              <a:extLst>
                <a:ext uri="{FF2B5EF4-FFF2-40B4-BE49-F238E27FC236}">
                  <a16:creationId xmlns:a16="http://schemas.microsoft.com/office/drawing/2014/main" id="{FEE4C4B1-195C-40F5-A78F-2EB7ED6E6F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6" name="Freeform 10">
              <a:extLst>
                <a:ext uri="{FF2B5EF4-FFF2-40B4-BE49-F238E27FC236}">
                  <a16:creationId xmlns:a16="http://schemas.microsoft.com/office/drawing/2014/main" id="{22766AF8-3850-41E4-80D0-321D9A13D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7" name="Freeform 11">
              <a:extLst>
                <a:ext uri="{FF2B5EF4-FFF2-40B4-BE49-F238E27FC236}">
                  <a16:creationId xmlns:a16="http://schemas.microsoft.com/office/drawing/2014/main" id="{8834F8EE-AB04-42FE-AE7B-3E9C6ACA0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8" name="Freeform 12">
              <a:extLst>
                <a:ext uri="{FF2B5EF4-FFF2-40B4-BE49-F238E27FC236}">
                  <a16:creationId xmlns:a16="http://schemas.microsoft.com/office/drawing/2014/main" id="{C86BB534-4617-4275-908E-357CF2246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13">
              <a:extLst>
                <a:ext uri="{FF2B5EF4-FFF2-40B4-BE49-F238E27FC236}">
                  <a16:creationId xmlns:a16="http://schemas.microsoft.com/office/drawing/2014/main" id="{B6DEB58B-8D28-4BE9-9CA9-F4B3A083BC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14">
              <a:extLst>
                <a:ext uri="{FF2B5EF4-FFF2-40B4-BE49-F238E27FC236}">
                  <a16:creationId xmlns:a16="http://schemas.microsoft.com/office/drawing/2014/main" id="{25A772BC-4720-4EC2-AD61-A7B74E915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15">
              <a:extLst>
                <a:ext uri="{FF2B5EF4-FFF2-40B4-BE49-F238E27FC236}">
                  <a16:creationId xmlns:a16="http://schemas.microsoft.com/office/drawing/2014/main" id="{60D6B27E-FAC5-4267-80A9-DE4D2E02B8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16">
              <a:extLst>
                <a:ext uri="{FF2B5EF4-FFF2-40B4-BE49-F238E27FC236}">
                  <a16:creationId xmlns:a16="http://schemas.microsoft.com/office/drawing/2014/main" id="{1F39FA83-D8C8-4CE3-9C62-10375FD041E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17">
              <a:extLst>
                <a:ext uri="{FF2B5EF4-FFF2-40B4-BE49-F238E27FC236}">
                  <a16:creationId xmlns:a16="http://schemas.microsoft.com/office/drawing/2014/main" id="{E09B4CF3-A51F-4787-81FE-F5C79BA42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18">
              <a:extLst>
                <a:ext uri="{FF2B5EF4-FFF2-40B4-BE49-F238E27FC236}">
                  <a16:creationId xmlns:a16="http://schemas.microsoft.com/office/drawing/2014/main" id="{6695CB35-74E4-43C0-89F5-9FDA59B3AC0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19">
              <a:extLst>
                <a:ext uri="{FF2B5EF4-FFF2-40B4-BE49-F238E27FC236}">
                  <a16:creationId xmlns:a16="http://schemas.microsoft.com/office/drawing/2014/main" id="{945450CE-FB13-4C46-825F-5BB1917033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20">
              <a:extLst>
                <a:ext uri="{FF2B5EF4-FFF2-40B4-BE49-F238E27FC236}">
                  <a16:creationId xmlns:a16="http://schemas.microsoft.com/office/drawing/2014/main" id="{E80AA0B2-7FE7-4B75-AC25-E0F6C0FE45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21">
              <a:extLst>
                <a:ext uri="{FF2B5EF4-FFF2-40B4-BE49-F238E27FC236}">
                  <a16:creationId xmlns:a16="http://schemas.microsoft.com/office/drawing/2014/main" id="{2E81F7C1-AD8F-41A0-91A8-E05F66CB0E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22">
              <a:extLst>
                <a:ext uri="{FF2B5EF4-FFF2-40B4-BE49-F238E27FC236}">
                  <a16:creationId xmlns:a16="http://schemas.microsoft.com/office/drawing/2014/main" id="{F4E8A538-9FFA-4C76-BCE2-D54F56A11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23">
              <a:extLst>
                <a:ext uri="{FF2B5EF4-FFF2-40B4-BE49-F238E27FC236}">
                  <a16:creationId xmlns:a16="http://schemas.microsoft.com/office/drawing/2014/main" id="{3C412824-3CBA-4E74-B2FD-936EA70486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24">
              <a:extLst>
                <a:ext uri="{FF2B5EF4-FFF2-40B4-BE49-F238E27FC236}">
                  <a16:creationId xmlns:a16="http://schemas.microsoft.com/office/drawing/2014/main" id="{E28DC1F0-74FF-4D97-BD4D-FD42DE4AC6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25">
              <a:extLst>
                <a:ext uri="{FF2B5EF4-FFF2-40B4-BE49-F238E27FC236}">
                  <a16:creationId xmlns:a16="http://schemas.microsoft.com/office/drawing/2014/main" id="{77CEC4FA-6FD3-4ABF-BF98-94E7947A55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26">
              <a:extLst>
                <a:ext uri="{FF2B5EF4-FFF2-40B4-BE49-F238E27FC236}">
                  <a16:creationId xmlns:a16="http://schemas.microsoft.com/office/drawing/2014/main" id="{D4E61DA7-BFA9-48AF-BD6F-EBB15C2359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27">
              <a:extLst>
                <a:ext uri="{FF2B5EF4-FFF2-40B4-BE49-F238E27FC236}">
                  <a16:creationId xmlns:a16="http://schemas.microsoft.com/office/drawing/2014/main" id="{57164D6A-1DD9-43AE-878F-A413DC26FB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28">
              <a:extLst>
                <a:ext uri="{FF2B5EF4-FFF2-40B4-BE49-F238E27FC236}">
                  <a16:creationId xmlns:a16="http://schemas.microsoft.com/office/drawing/2014/main" id="{4949EBA6-53D9-4F2D-91DB-EA7AE260F6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29">
              <a:extLst>
                <a:ext uri="{FF2B5EF4-FFF2-40B4-BE49-F238E27FC236}">
                  <a16:creationId xmlns:a16="http://schemas.microsoft.com/office/drawing/2014/main" id="{0AFEA5FA-F759-441C-A0BC-7EDC79A67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30">
              <a:extLst>
                <a:ext uri="{FF2B5EF4-FFF2-40B4-BE49-F238E27FC236}">
                  <a16:creationId xmlns:a16="http://schemas.microsoft.com/office/drawing/2014/main" id="{5B913AE0-5DC8-4244-8C26-ED97F834E3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31">
              <a:extLst>
                <a:ext uri="{FF2B5EF4-FFF2-40B4-BE49-F238E27FC236}">
                  <a16:creationId xmlns:a16="http://schemas.microsoft.com/office/drawing/2014/main" id="{A87DB58A-25D2-46F1-85E3-06F964D016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32">
              <a:extLst>
                <a:ext uri="{FF2B5EF4-FFF2-40B4-BE49-F238E27FC236}">
                  <a16:creationId xmlns:a16="http://schemas.microsoft.com/office/drawing/2014/main" id="{E7AE8209-F3E7-4ACA-98D0-90B282A147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Rectangle 33">
              <a:extLst>
                <a:ext uri="{FF2B5EF4-FFF2-40B4-BE49-F238E27FC236}">
                  <a16:creationId xmlns:a16="http://schemas.microsoft.com/office/drawing/2014/main" id="{1CED7927-A7C7-444A-A8F3-6348852AEF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0" name="Freeform 34">
              <a:extLst>
                <a:ext uri="{FF2B5EF4-FFF2-40B4-BE49-F238E27FC236}">
                  <a16:creationId xmlns:a16="http://schemas.microsoft.com/office/drawing/2014/main" id="{08BEDF90-F9A6-4DE4-94B6-43E4160394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35">
              <a:extLst>
                <a:ext uri="{FF2B5EF4-FFF2-40B4-BE49-F238E27FC236}">
                  <a16:creationId xmlns:a16="http://schemas.microsoft.com/office/drawing/2014/main" id="{36540D5F-1C77-438A-BF12-56455C472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36">
              <a:extLst>
                <a:ext uri="{FF2B5EF4-FFF2-40B4-BE49-F238E27FC236}">
                  <a16:creationId xmlns:a16="http://schemas.microsoft.com/office/drawing/2014/main" id="{52FC779A-BC55-40AC-8FFD-E014F8C05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37">
              <a:extLst>
                <a:ext uri="{FF2B5EF4-FFF2-40B4-BE49-F238E27FC236}">
                  <a16:creationId xmlns:a16="http://schemas.microsoft.com/office/drawing/2014/main" id="{63E42DE5-DC0E-4043-8A35-20C53074A2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8">
              <a:extLst>
                <a:ext uri="{FF2B5EF4-FFF2-40B4-BE49-F238E27FC236}">
                  <a16:creationId xmlns:a16="http://schemas.microsoft.com/office/drawing/2014/main" id="{41581FA6-993A-4899-ADF1-0A83A6234E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9">
              <a:extLst>
                <a:ext uri="{FF2B5EF4-FFF2-40B4-BE49-F238E27FC236}">
                  <a16:creationId xmlns:a16="http://schemas.microsoft.com/office/drawing/2014/main" id="{33C4FDB9-01D2-4CB0-BFED-216CAC7EB8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40">
              <a:extLst>
                <a:ext uri="{FF2B5EF4-FFF2-40B4-BE49-F238E27FC236}">
                  <a16:creationId xmlns:a16="http://schemas.microsoft.com/office/drawing/2014/main" id="{34E715AB-2B68-41C4-A61F-02C413F242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41">
              <a:extLst>
                <a:ext uri="{FF2B5EF4-FFF2-40B4-BE49-F238E27FC236}">
                  <a16:creationId xmlns:a16="http://schemas.microsoft.com/office/drawing/2014/main" id="{D3861C35-D060-408D-9871-4DA2D0547B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42">
              <a:extLst>
                <a:ext uri="{FF2B5EF4-FFF2-40B4-BE49-F238E27FC236}">
                  <a16:creationId xmlns:a16="http://schemas.microsoft.com/office/drawing/2014/main" id="{B4F4F38F-33FE-48A0-986D-FB771F18BE7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43">
              <a:extLst>
                <a:ext uri="{FF2B5EF4-FFF2-40B4-BE49-F238E27FC236}">
                  <a16:creationId xmlns:a16="http://schemas.microsoft.com/office/drawing/2014/main" id="{50FCFC8E-2DC3-4F27-9E02-196830E78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44">
              <a:extLst>
                <a:ext uri="{FF2B5EF4-FFF2-40B4-BE49-F238E27FC236}">
                  <a16:creationId xmlns:a16="http://schemas.microsoft.com/office/drawing/2014/main" id="{3A6EE414-1500-4144-B453-BA950E5107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Rectangle 45">
              <a:extLst>
                <a:ext uri="{FF2B5EF4-FFF2-40B4-BE49-F238E27FC236}">
                  <a16:creationId xmlns:a16="http://schemas.microsoft.com/office/drawing/2014/main" id="{0C1A9D8A-5515-4C84-AE17-A6D51243834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52" name="Freeform 46">
              <a:extLst>
                <a:ext uri="{FF2B5EF4-FFF2-40B4-BE49-F238E27FC236}">
                  <a16:creationId xmlns:a16="http://schemas.microsoft.com/office/drawing/2014/main" id="{E8E7C8C7-FE85-4C8F-960C-3748511E08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47">
              <a:extLst>
                <a:ext uri="{FF2B5EF4-FFF2-40B4-BE49-F238E27FC236}">
                  <a16:creationId xmlns:a16="http://schemas.microsoft.com/office/drawing/2014/main" id="{33DF2ED7-F601-4A9F-AA50-822ED85D56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48">
              <a:extLst>
                <a:ext uri="{FF2B5EF4-FFF2-40B4-BE49-F238E27FC236}">
                  <a16:creationId xmlns:a16="http://schemas.microsoft.com/office/drawing/2014/main" id="{FEDB3A05-6FDD-4E87-B800-8F9975244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5" name="Freeform 49">
              <a:extLst>
                <a:ext uri="{FF2B5EF4-FFF2-40B4-BE49-F238E27FC236}">
                  <a16:creationId xmlns:a16="http://schemas.microsoft.com/office/drawing/2014/main" id="{AD6225C0-E391-49D5-9A7B-57C5ED60E1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6" name="Freeform 50">
              <a:extLst>
                <a:ext uri="{FF2B5EF4-FFF2-40B4-BE49-F238E27FC236}">
                  <a16:creationId xmlns:a16="http://schemas.microsoft.com/office/drawing/2014/main" id="{B814B458-45E5-451C-9CBD-027E3776A4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7" name="Freeform 51">
              <a:extLst>
                <a:ext uri="{FF2B5EF4-FFF2-40B4-BE49-F238E27FC236}">
                  <a16:creationId xmlns:a16="http://schemas.microsoft.com/office/drawing/2014/main" id="{59167140-9A0D-4FE7-8E37-2CD6130116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8" name="Freeform 52">
              <a:extLst>
                <a:ext uri="{FF2B5EF4-FFF2-40B4-BE49-F238E27FC236}">
                  <a16:creationId xmlns:a16="http://schemas.microsoft.com/office/drawing/2014/main" id="{2D38B213-991B-495D-8886-04CAD44C7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9" name="Freeform 53">
              <a:extLst>
                <a:ext uri="{FF2B5EF4-FFF2-40B4-BE49-F238E27FC236}">
                  <a16:creationId xmlns:a16="http://schemas.microsoft.com/office/drawing/2014/main" id="{67C1C3DA-3972-4D98-9D9E-390461B28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0" name="Freeform 54">
              <a:extLst>
                <a:ext uri="{FF2B5EF4-FFF2-40B4-BE49-F238E27FC236}">
                  <a16:creationId xmlns:a16="http://schemas.microsoft.com/office/drawing/2014/main" id="{972F8941-61DB-48E1-B9C1-E732470563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1" name="Freeform 55">
              <a:extLst>
                <a:ext uri="{FF2B5EF4-FFF2-40B4-BE49-F238E27FC236}">
                  <a16:creationId xmlns:a16="http://schemas.microsoft.com/office/drawing/2014/main" id="{857B495F-5C9B-435F-8D39-45CC57471F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2" name="Freeform 56">
              <a:extLst>
                <a:ext uri="{FF2B5EF4-FFF2-40B4-BE49-F238E27FC236}">
                  <a16:creationId xmlns:a16="http://schemas.microsoft.com/office/drawing/2014/main" id="{B607428B-B7C9-4017-84F8-19C9B2134A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3" name="Freeform 57">
              <a:extLst>
                <a:ext uri="{FF2B5EF4-FFF2-40B4-BE49-F238E27FC236}">
                  <a16:creationId xmlns:a16="http://schemas.microsoft.com/office/drawing/2014/main" id="{A20C5139-2108-4F5E-B892-64F1D8605E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4" name="Freeform 58">
              <a:extLst>
                <a:ext uri="{FF2B5EF4-FFF2-40B4-BE49-F238E27FC236}">
                  <a16:creationId xmlns:a16="http://schemas.microsoft.com/office/drawing/2014/main" id="{C2A51623-F2F3-4584-93F5-598E56A5F4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Tree>
    <p:extLst>
      <p:ext uri="{BB962C8B-B14F-4D97-AF65-F5344CB8AC3E}">
        <p14:creationId xmlns:p14="http://schemas.microsoft.com/office/powerpoint/2010/main" val="11240591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F2BD3-04BE-46F7-B691-AA110BC70405}"/>
              </a:ext>
            </a:extLst>
          </p:cNvPr>
          <p:cNvSpPr>
            <a:spLocks noGrp="1"/>
          </p:cNvSpPr>
          <p:nvPr>
            <p:ph type="title"/>
          </p:nvPr>
        </p:nvSpPr>
        <p:spPr/>
        <p:txBody>
          <a:bodyPr/>
          <a:lstStyle/>
          <a:p>
            <a:r>
              <a:rPr lang="en-US" dirty="0"/>
              <a:t>Second method: Gravity distortion</a:t>
            </a:r>
          </a:p>
        </p:txBody>
      </p:sp>
      <p:sp>
        <p:nvSpPr>
          <p:cNvPr id="3" name="Content Placeholder 2">
            <a:extLst>
              <a:ext uri="{FF2B5EF4-FFF2-40B4-BE49-F238E27FC236}">
                <a16:creationId xmlns:a16="http://schemas.microsoft.com/office/drawing/2014/main" id="{E7A952BA-667D-4A0B-994B-3A5BDC85DBBA}"/>
              </a:ext>
            </a:extLst>
          </p:cNvPr>
          <p:cNvSpPr>
            <a:spLocks noGrp="1"/>
          </p:cNvSpPr>
          <p:nvPr>
            <p:ph idx="1"/>
          </p:nvPr>
        </p:nvSpPr>
        <p:spPr/>
        <p:txBody>
          <a:bodyPr/>
          <a:lstStyle/>
          <a:p>
            <a:r>
              <a:rPr lang="en-US" dirty="0"/>
              <a:t>In order to meet the challenge we need to find a principle that would affect different points of the signature array in different ways while still preserving the basic humanly-recognizable shape of the curve.</a:t>
            </a:r>
          </a:p>
          <a:p>
            <a:r>
              <a:rPr lang="en-US" dirty="0"/>
              <a:t>One physical principle that satisfies this requirement is gravity. A center of gravity (e.g. Sun) attracts different masses (e.g. planets) to itself with different forces depending on how far they are from the center:</a:t>
            </a:r>
          </a:p>
          <a:p>
            <a:endParaRPr lang="en-US" dirty="0"/>
          </a:p>
        </p:txBody>
      </p:sp>
      <p:pic>
        <p:nvPicPr>
          <p:cNvPr id="4" name="Picture 3">
            <a:extLst>
              <a:ext uri="{FF2B5EF4-FFF2-40B4-BE49-F238E27FC236}">
                <a16:creationId xmlns:a16="http://schemas.microsoft.com/office/drawing/2014/main" id="{413450F0-A5FB-41F1-B39F-2D677CA9AB21}"/>
              </a:ext>
            </a:extLst>
          </p:cNvPr>
          <p:cNvPicPr/>
          <p:nvPr/>
        </p:nvPicPr>
        <p:blipFill>
          <a:blip r:embed="rId2"/>
          <a:stretch>
            <a:fillRect/>
          </a:stretch>
        </p:blipFill>
        <p:spPr>
          <a:xfrm>
            <a:off x="5520055" y="5362575"/>
            <a:ext cx="1418590" cy="581025"/>
          </a:xfrm>
          <a:prstGeom prst="rect">
            <a:avLst/>
          </a:prstGeom>
        </p:spPr>
      </p:pic>
    </p:spTree>
    <p:extLst>
      <p:ext uri="{BB962C8B-B14F-4D97-AF65-F5344CB8AC3E}">
        <p14:creationId xmlns:p14="http://schemas.microsoft.com/office/powerpoint/2010/main" val="3377995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DCA3C-81A0-4A7F-9252-BA2FC6BAF83F}"/>
              </a:ext>
            </a:extLst>
          </p:cNvPr>
          <p:cNvSpPr>
            <a:spLocks noGrp="1"/>
          </p:cNvSpPr>
          <p:nvPr>
            <p:ph type="title"/>
          </p:nvPr>
        </p:nvSpPr>
        <p:spPr/>
        <p:txBody>
          <a:bodyPr/>
          <a:lstStyle/>
          <a:p>
            <a:r>
              <a:rPr lang="en-US" dirty="0"/>
              <a:t>Second method: Gravity distortion</a:t>
            </a:r>
          </a:p>
        </p:txBody>
      </p:sp>
      <p:sp>
        <p:nvSpPr>
          <p:cNvPr id="3" name="Content Placeholder 2">
            <a:extLst>
              <a:ext uri="{FF2B5EF4-FFF2-40B4-BE49-F238E27FC236}">
                <a16:creationId xmlns:a16="http://schemas.microsoft.com/office/drawing/2014/main" id="{74FB5A14-DB33-418F-88A0-354102349830}"/>
              </a:ext>
            </a:extLst>
          </p:cNvPr>
          <p:cNvSpPr>
            <a:spLocks noGrp="1"/>
          </p:cNvSpPr>
          <p:nvPr>
            <p:ph idx="1"/>
          </p:nvPr>
        </p:nvSpPr>
        <p:spPr/>
        <p:txBody>
          <a:bodyPr/>
          <a:lstStyle/>
          <a:p>
            <a:r>
              <a:rPr lang="en-US" dirty="0"/>
              <a:t>So, we introduce a gravity center into our “signature space”. It will draw signature points to itself. The more a point is attracted the more it shifts towards the center. Since all signature points have the same mass the attraction force (and the shift distance) will depend only on center’s mass and it’s distance to a given point:</a:t>
            </a:r>
          </a:p>
          <a:p>
            <a:endParaRPr lang="en-US" dirty="0"/>
          </a:p>
        </p:txBody>
      </p:sp>
      <p:pic>
        <p:nvPicPr>
          <p:cNvPr id="4" name="Picture 3">
            <a:extLst>
              <a:ext uri="{FF2B5EF4-FFF2-40B4-BE49-F238E27FC236}">
                <a16:creationId xmlns:a16="http://schemas.microsoft.com/office/drawing/2014/main" id="{95CBA077-D797-4D17-85DE-507E94A570AC}"/>
              </a:ext>
            </a:extLst>
          </p:cNvPr>
          <p:cNvPicPr>
            <a:picLocks noChangeAspect="1"/>
          </p:cNvPicPr>
          <p:nvPr/>
        </p:nvPicPr>
        <p:blipFill>
          <a:blip r:embed="rId2"/>
          <a:stretch>
            <a:fillRect/>
          </a:stretch>
        </p:blipFill>
        <p:spPr>
          <a:xfrm>
            <a:off x="3122611" y="4576762"/>
            <a:ext cx="6354764" cy="1528763"/>
          </a:xfrm>
          <a:prstGeom prst="rect">
            <a:avLst/>
          </a:prstGeom>
        </p:spPr>
      </p:pic>
    </p:spTree>
    <p:extLst>
      <p:ext uri="{BB962C8B-B14F-4D97-AF65-F5344CB8AC3E}">
        <p14:creationId xmlns:p14="http://schemas.microsoft.com/office/powerpoint/2010/main" val="1818288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4" name="Rectangle 113">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17"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18"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9"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0"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1"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2"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3"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4"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5"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6"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7"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8"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29"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0"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1"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2"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3"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34"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5"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6"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7"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8"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9"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0"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1"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2"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3"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C554F1ED-A7CB-4B26-87EC-91826010D4DC}"/>
              </a:ext>
            </a:extLst>
          </p:cNvPr>
          <p:cNvSpPr>
            <a:spLocks noGrp="1"/>
          </p:cNvSpPr>
          <p:nvPr>
            <p:ph type="title"/>
          </p:nvPr>
        </p:nvSpPr>
        <p:spPr>
          <a:xfrm>
            <a:off x="1141413" y="618518"/>
            <a:ext cx="9905998" cy="1478570"/>
          </a:xfrm>
        </p:spPr>
        <p:txBody>
          <a:bodyPr>
            <a:normAutofit/>
          </a:bodyPr>
          <a:lstStyle/>
          <a:p>
            <a:r>
              <a:rPr lang="en-US" dirty="0"/>
              <a:t>Second method: Gravity distortion</a:t>
            </a:r>
          </a:p>
        </p:txBody>
      </p:sp>
      <p:sp>
        <p:nvSpPr>
          <p:cNvPr id="3" name="Content Placeholder 2">
            <a:extLst>
              <a:ext uri="{FF2B5EF4-FFF2-40B4-BE49-F238E27FC236}">
                <a16:creationId xmlns:a16="http://schemas.microsoft.com/office/drawing/2014/main" id="{D7CB84BB-D190-4EF8-BB10-E4B0FF00F228}"/>
              </a:ext>
            </a:extLst>
          </p:cNvPr>
          <p:cNvSpPr>
            <a:spLocks noGrp="1"/>
          </p:cNvSpPr>
          <p:nvPr>
            <p:ph idx="1"/>
          </p:nvPr>
        </p:nvSpPr>
        <p:spPr>
          <a:xfrm>
            <a:off x="1141413" y="2249487"/>
            <a:ext cx="4075002" cy="3971926"/>
          </a:xfrm>
        </p:spPr>
        <p:txBody>
          <a:bodyPr>
            <a:normAutofit fontScale="92500" lnSpcReduction="10000"/>
          </a:bodyPr>
          <a:lstStyle/>
          <a:p>
            <a:r>
              <a:rPr lang="en-US" dirty="0"/>
              <a:t>Another way to look at this is to imagine that the surface on which signatures are drawn is made of rubber. Putting a metal ball on the surface will cause it to stretch in a similar way. (Search “rubber sheet gravity” if anyone is interested)</a:t>
            </a:r>
          </a:p>
          <a:p>
            <a:r>
              <a:rPr lang="en-US" dirty="0"/>
              <a:t>The result is much more “natural” than method 1:</a:t>
            </a:r>
          </a:p>
          <a:p>
            <a:endParaRPr lang="en-US" dirty="0"/>
          </a:p>
        </p:txBody>
      </p:sp>
      <p:grpSp>
        <p:nvGrpSpPr>
          <p:cNvPr id="145" name="Group 144">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146"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7"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8"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9"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0"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1"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2"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3"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4"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5"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pic>
        <p:nvPicPr>
          <p:cNvPr id="144" name="Picture 143">
            <a:extLst>
              <a:ext uri="{FF2B5EF4-FFF2-40B4-BE49-F238E27FC236}">
                <a16:creationId xmlns:a16="http://schemas.microsoft.com/office/drawing/2014/main" id="{D7DD3E4A-A1DA-45F9-B27E-E46D5625414A}"/>
              </a:ext>
            </a:extLst>
          </p:cNvPr>
          <p:cNvPicPr/>
          <p:nvPr/>
        </p:nvPicPr>
        <p:blipFill>
          <a:blip r:embed="rId2"/>
          <a:stretch>
            <a:fillRect/>
          </a:stretch>
        </p:blipFill>
        <p:spPr>
          <a:xfrm>
            <a:off x="6036310" y="2335530"/>
            <a:ext cx="4961890" cy="3799840"/>
          </a:xfrm>
          <a:prstGeom prst="rect">
            <a:avLst/>
          </a:prstGeom>
        </p:spPr>
      </p:pic>
    </p:spTree>
    <p:extLst>
      <p:ext uri="{BB962C8B-B14F-4D97-AF65-F5344CB8AC3E}">
        <p14:creationId xmlns:p14="http://schemas.microsoft.com/office/powerpoint/2010/main" val="773385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FAE03-1842-42E1-9306-13F68E152C84}"/>
              </a:ext>
            </a:extLst>
          </p:cNvPr>
          <p:cNvSpPr>
            <a:spLocks noGrp="1"/>
          </p:cNvSpPr>
          <p:nvPr>
            <p:ph type="title"/>
          </p:nvPr>
        </p:nvSpPr>
        <p:spPr/>
        <p:txBody>
          <a:bodyPr/>
          <a:lstStyle/>
          <a:p>
            <a:r>
              <a:rPr lang="en-US" dirty="0"/>
              <a:t>Second method: Gravity distortion</a:t>
            </a:r>
          </a:p>
        </p:txBody>
      </p:sp>
      <p:sp>
        <p:nvSpPr>
          <p:cNvPr id="3" name="Content Placeholder 2">
            <a:extLst>
              <a:ext uri="{FF2B5EF4-FFF2-40B4-BE49-F238E27FC236}">
                <a16:creationId xmlns:a16="http://schemas.microsoft.com/office/drawing/2014/main" id="{FDFB7714-2AC4-463A-92D5-CBF2C2740E9F}"/>
              </a:ext>
            </a:extLst>
          </p:cNvPr>
          <p:cNvSpPr>
            <a:spLocks noGrp="1"/>
          </p:cNvSpPr>
          <p:nvPr>
            <p:ph idx="1"/>
          </p:nvPr>
        </p:nvSpPr>
        <p:spPr>
          <a:xfrm>
            <a:off x="1141413" y="2249487"/>
            <a:ext cx="4097337" cy="3541714"/>
          </a:xfrm>
        </p:spPr>
        <p:txBody>
          <a:bodyPr>
            <a:normAutofit fontScale="70000" lnSpcReduction="20000"/>
          </a:bodyPr>
          <a:lstStyle/>
          <a:p>
            <a:r>
              <a:rPr lang="en-US" dirty="0"/>
              <a:t>To make it even more realistic we introduce multiple gravity centers and compute the resulting shift as vector sum of individual shifts caused by each center. </a:t>
            </a:r>
          </a:p>
          <a:p>
            <a:r>
              <a:rPr lang="en-US" dirty="0"/>
              <a:t>We also allow both positive (attracting) masses and negative (repelling).</a:t>
            </a:r>
          </a:p>
          <a:p>
            <a:r>
              <a:rPr lang="en-US" dirty="0"/>
              <a:t>Masses are random, their number is random and controlled by </a:t>
            </a:r>
            <a:r>
              <a:rPr lang="en-US" dirty="0" err="1"/>
              <a:t>DefaultMassdensity</a:t>
            </a:r>
            <a:r>
              <a:rPr lang="en-US" dirty="0"/>
              <a:t> param, they are placed randomly.</a:t>
            </a:r>
          </a:p>
          <a:p>
            <a:endParaRPr lang="en-US" dirty="0"/>
          </a:p>
          <a:p>
            <a:endParaRPr lang="en-US" dirty="0"/>
          </a:p>
        </p:txBody>
      </p:sp>
      <p:pic>
        <p:nvPicPr>
          <p:cNvPr id="8" name="Picture 7">
            <a:extLst>
              <a:ext uri="{FF2B5EF4-FFF2-40B4-BE49-F238E27FC236}">
                <a16:creationId xmlns:a16="http://schemas.microsoft.com/office/drawing/2014/main" id="{B3FE4F22-2A24-4163-AE10-B399D90B6C64}"/>
              </a:ext>
            </a:extLst>
          </p:cNvPr>
          <p:cNvPicPr/>
          <p:nvPr/>
        </p:nvPicPr>
        <p:blipFill>
          <a:blip r:embed="rId2"/>
          <a:stretch>
            <a:fillRect/>
          </a:stretch>
        </p:blipFill>
        <p:spPr>
          <a:xfrm>
            <a:off x="6310630" y="2649537"/>
            <a:ext cx="4923790" cy="3818890"/>
          </a:xfrm>
          <a:prstGeom prst="rect">
            <a:avLst/>
          </a:prstGeom>
        </p:spPr>
      </p:pic>
      <p:sp>
        <p:nvSpPr>
          <p:cNvPr id="10" name="Rectangle 9">
            <a:extLst>
              <a:ext uri="{FF2B5EF4-FFF2-40B4-BE49-F238E27FC236}">
                <a16:creationId xmlns:a16="http://schemas.microsoft.com/office/drawing/2014/main" id="{0B3F3C95-3746-463A-8EAA-3D6C7F7D7BCD}"/>
              </a:ext>
            </a:extLst>
          </p:cNvPr>
          <p:cNvSpPr/>
          <p:nvPr/>
        </p:nvSpPr>
        <p:spPr>
          <a:xfrm>
            <a:off x="6221347" y="2185536"/>
            <a:ext cx="1635256" cy="375552"/>
          </a:xfrm>
          <a:prstGeom prst="rect">
            <a:avLst/>
          </a:prstGeom>
        </p:spPr>
        <p:txBody>
          <a:bodyPr wrap="square">
            <a:spAutoFit/>
          </a:bodyPr>
          <a:lstStyle/>
          <a:p>
            <a:pPr>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A typical result:</a:t>
            </a:r>
          </a:p>
        </p:txBody>
      </p:sp>
    </p:spTree>
    <p:extLst>
      <p:ext uri="{BB962C8B-B14F-4D97-AF65-F5344CB8AC3E}">
        <p14:creationId xmlns:p14="http://schemas.microsoft.com/office/powerpoint/2010/main" val="2778285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614D6-87E0-4B98-9173-E451247FCAB3}"/>
              </a:ext>
            </a:extLst>
          </p:cNvPr>
          <p:cNvSpPr>
            <a:spLocks noGrp="1"/>
          </p:cNvSpPr>
          <p:nvPr>
            <p:ph type="title"/>
          </p:nvPr>
        </p:nvSpPr>
        <p:spPr/>
        <p:txBody>
          <a:bodyPr/>
          <a:lstStyle/>
          <a:p>
            <a:r>
              <a:rPr lang="en-US" dirty="0"/>
              <a:t>Second method: Gravity distortion</a:t>
            </a:r>
          </a:p>
        </p:txBody>
      </p:sp>
      <p:sp>
        <p:nvSpPr>
          <p:cNvPr id="3" name="Content Placeholder 2">
            <a:extLst>
              <a:ext uri="{FF2B5EF4-FFF2-40B4-BE49-F238E27FC236}">
                <a16:creationId xmlns:a16="http://schemas.microsoft.com/office/drawing/2014/main" id="{6F815BE6-ED69-40E0-9DA6-FABC08A60086}"/>
              </a:ext>
            </a:extLst>
          </p:cNvPr>
          <p:cNvSpPr>
            <a:spLocks noGrp="1"/>
          </p:cNvSpPr>
          <p:nvPr>
            <p:ph idx="1"/>
          </p:nvPr>
        </p:nvSpPr>
        <p:spPr>
          <a:xfrm>
            <a:off x="1141413" y="2249487"/>
            <a:ext cx="4487862" cy="3541714"/>
          </a:xfrm>
        </p:spPr>
        <p:txBody>
          <a:bodyPr>
            <a:normAutofit fontScale="70000" lnSpcReduction="20000"/>
          </a:bodyPr>
          <a:lstStyle/>
          <a:p>
            <a:r>
              <a:rPr lang="en-US" dirty="0"/>
              <a:t>Having completed the task of changing points locations we still have the “invisible” parameters left to modify (pressure, azimuth </a:t>
            </a:r>
            <a:r>
              <a:rPr lang="en-US" dirty="0" err="1"/>
              <a:t>etc</a:t>
            </a:r>
            <a:r>
              <a:rPr lang="en-US" dirty="0"/>
              <a:t>). </a:t>
            </a:r>
          </a:p>
          <a:p>
            <a:r>
              <a:rPr lang="en-US" dirty="0"/>
              <a:t>There is likely a connection between the coordinates and “invisible” parameters: If a certain loop on a signature is larger than usual than it was probably drawn by applying more (or less) pressure to the pen. Without knowing the nature of this connection the least we can do is apply the same law to invisible parameters as we did to coordinates:</a:t>
            </a:r>
          </a:p>
          <a:p>
            <a:endParaRPr lang="en-US" dirty="0"/>
          </a:p>
        </p:txBody>
      </p:sp>
      <p:pic>
        <p:nvPicPr>
          <p:cNvPr id="4" name="Picture 3">
            <a:extLst>
              <a:ext uri="{FF2B5EF4-FFF2-40B4-BE49-F238E27FC236}">
                <a16:creationId xmlns:a16="http://schemas.microsoft.com/office/drawing/2014/main" id="{97ADE1A0-5C94-40C1-9ECE-9A6F58A61F76}"/>
              </a:ext>
            </a:extLst>
          </p:cNvPr>
          <p:cNvPicPr>
            <a:picLocks noChangeAspect="1"/>
          </p:cNvPicPr>
          <p:nvPr/>
        </p:nvPicPr>
        <p:blipFill>
          <a:blip r:embed="rId2"/>
          <a:stretch>
            <a:fillRect/>
          </a:stretch>
        </p:blipFill>
        <p:spPr>
          <a:xfrm>
            <a:off x="5629275" y="2249487"/>
            <a:ext cx="6381750" cy="3124200"/>
          </a:xfrm>
          <a:prstGeom prst="rect">
            <a:avLst/>
          </a:prstGeom>
        </p:spPr>
      </p:pic>
    </p:spTree>
    <p:extLst>
      <p:ext uri="{BB962C8B-B14F-4D97-AF65-F5344CB8AC3E}">
        <p14:creationId xmlns:p14="http://schemas.microsoft.com/office/powerpoint/2010/main" val="5825139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62A34-C91A-4BCC-8E7D-EED9A235F7EC}"/>
              </a:ext>
            </a:extLst>
          </p:cNvPr>
          <p:cNvSpPr>
            <a:spLocks noGrp="1"/>
          </p:cNvSpPr>
          <p:nvPr>
            <p:ph type="title"/>
          </p:nvPr>
        </p:nvSpPr>
        <p:spPr>
          <a:xfrm>
            <a:off x="1144590" y="179572"/>
            <a:ext cx="9905998" cy="1478570"/>
          </a:xfrm>
        </p:spPr>
        <p:txBody>
          <a:bodyPr/>
          <a:lstStyle/>
          <a:p>
            <a:r>
              <a:rPr lang="en-US" dirty="0"/>
              <a:t>Further technical details and demonstration</a:t>
            </a:r>
          </a:p>
        </p:txBody>
      </p:sp>
      <p:sp>
        <p:nvSpPr>
          <p:cNvPr id="3" name="Content Placeholder 2">
            <a:extLst>
              <a:ext uri="{FF2B5EF4-FFF2-40B4-BE49-F238E27FC236}">
                <a16:creationId xmlns:a16="http://schemas.microsoft.com/office/drawing/2014/main" id="{AFFBADE0-738D-44B1-AF2B-3AE342F073BD}"/>
              </a:ext>
            </a:extLst>
          </p:cNvPr>
          <p:cNvSpPr>
            <a:spLocks noGrp="1"/>
          </p:cNvSpPr>
          <p:nvPr>
            <p:ph idx="1"/>
          </p:nvPr>
        </p:nvSpPr>
        <p:spPr>
          <a:xfrm>
            <a:off x="772357" y="1534317"/>
            <a:ext cx="6187735" cy="5052914"/>
          </a:xfrm>
        </p:spPr>
        <p:txBody>
          <a:bodyPr>
            <a:normAutofit fontScale="47500" lnSpcReduction="20000"/>
          </a:bodyPr>
          <a:lstStyle/>
          <a:p>
            <a:r>
              <a:rPr lang="en-US" dirty="0"/>
              <a:t>The UI is really simplistic with descriptive buttons</a:t>
            </a:r>
          </a:p>
          <a:p>
            <a:r>
              <a:rPr lang="en-US" dirty="0"/>
              <a:t>User ID </a:t>
            </a:r>
            <a:r>
              <a:rPr lang="en-US" dirty="0" err="1"/>
              <a:t>combobox</a:t>
            </a:r>
            <a:r>
              <a:rPr lang="en-US" dirty="0"/>
              <a:t> is used to select the user and User’s signature </a:t>
            </a:r>
            <a:r>
              <a:rPr lang="en-US" dirty="0" err="1"/>
              <a:t>listbox</a:t>
            </a:r>
            <a:r>
              <a:rPr lang="en-US" dirty="0"/>
              <a:t> allows you to select the available signatures()</a:t>
            </a:r>
          </a:p>
          <a:p>
            <a:r>
              <a:rPr lang="en-US" dirty="0"/>
              <a:t>There is mode selector to switch between Random and Gravity methods</a:t>
            </a:r>
          </a:p>
          <a:p>
            <a:r>
              <a:rPr lang="en-US" dirty="0"/>
              <a:t>New centers button adds new random gravity points to the signature and Distort checkbox that initiates the gravity. </a:t>
            </a:r>
          </a:p>
          <a:p>
            <a:r>
              <a:rPr lang="en-US" dirty="0"/>
              <a:t>Single checkbox limits the number of gravity points to only one (</a:t>
            </a:r>
            <a:r>
              <a:rPr lang="en-US" dirty="0" err="1"/>
              <a:t>everytime</a:t>
            </a:r>
            <a:r>
              <a:rPr lang="en-US" dirty="0"/>
              <a:t> the New centers is pressed)</a:t>
            </a:r>
          </a:p>
          <a:p>
            <a:r>
              <a:rPr lang="en-US" dirty="0"/>
              <a:t>Save 10 variants will do 10 distortions and save the generated signature files according to the template name and will store them in the Resources/Task2 folder(Current destination for the all signature files). The created files will have their name according to the </a:t>
            </a:r>
            <a:r>
              <a:rPr lang="en-US" dirty="0" err="1"/>
              <a:t>predifined</a:t>
            </a:r>
            <a:r>
              <a:rPr lang="en-US" dirty="0"/>
              <a:t> template (U_S_8000_/U_S_9000_ First blank being the user, second the signature that has been distorted, 8000/9000 according to the method used and last being the incremental number )</a:t>
            </a:r>
          </a:p>
          <a:p>
            <a:r>
              <a:rPr lang="en-US" dirty="0"/>
              <a:t>Save ALL function will create 10 distorted signatures for every signature in the working directory. This is not really recommended as the program might not be able to load all the signatures that we’re loaded on restart.</a:t>
            </a:r>
          </a:p>
          <a:p>
            <a:r>
              <a:rPr lang="en-US" dirty="0"/>
              <a:t>You have to restart the program when saving the new distortions for them to appear in the signature </a:t>
            </a:r>
            <a:r>
              <a:rPr lang="en-US" dirty="0" err="1"/>
              <a:t>listbox</a:t>
            </a:r>
            <a:r>
              <a:rPr lang="en-US" dirty="0"/>
              <a:t>.</a:t>
            </a:r>
          </a:p>
          <a:p>
            <a:r>
              <a:rPr lang="en-US" dirty="0">
                <a:latin typeface="Calibri" panose="020F0502020204030204" pitchFamily="34" charset="0"/>
                <a:ea typeface="Calibri" panose="020F0502020204030204" pitchFamily="34" charset="0"/>
                <a:cs typeface="Times New Roman" panose="02020603050405020304" pitchFamily="18" charset="0"/>
              </a:rPr>
              <a:t>And lastly Swallow by black hole: Use it if you really dislike </a:t>
            </a:r>
            <a:r>
              <a:rPr lang="en-US" dirty="0" err="1">
                <a:latin typeface="Calibri" panose="020F0502020204030204" pitchFamily="34" charset="0"/>
                <a:ea typeface="Calibri" panose="020F0502020204030204" pitchFamily="34" charset="0"/>
                <a:cs typeface="Times New Roman" panose="02020603050405020304" pitchFamily="18" charset="0"/>
              </a:rPr>
              <a:t>someones</a:t>
            </a:r>
            <a:r>
              <a:rPr lang="en-US" dirty="0">
                <a:latin typeface="Calibri" panose="020F0502020204030204" pitchFamily="34" charset="0"/>
                <a:ea typeface="Calibri" panose="020F0502020204030204" pitchFamily="34" charset="0"/>
                <a:cs typeface="Times New Roman" panose="02020603050405020304" pitchFamily="18" charset="0"/>
              </a:rPr>
              <a:t> signature and would like to see it be gone before your eyes </a:t>
            </a:r>
          </a:p>
          <a:p>
            <a:endParaRPr lang="en-US" dirty="0"/>
          </a:p>
          <a:p>
            <a:endParaRPr lang="en-US" dirty="0"/>
          </a:p>
          <a:p>
            <a:endParaRPr lang="en-US" dirty="0"/>
          </a:p>
        </p:txBody>
      </p:sp>
      <p:pic>
        <p:nvPicPr>
          <p:cNvPr id="4" name="Picture 3">
            <a:extLst>
              <a:ext uri="{FF2B5EF4-FFF2-40B4-BE49-F238E27FC236}">
                <a16:creationId xmlns:a16="http://schemas.microsoft.com/office/drawing/2014/main" id="{15507F01-BF32-494A-87BA-BA9702663616}"/>
              </a:ext>
            </a:extLst>
          </p:cNvPr>
          <p:cNvPicPr>
            <a:picLocks noChangeAspect="1"/>
          </p:cNvPicPr>
          <p:nvPr/>
        </p:nvPicPr>
        <p:blipFill>
          <a:blip r:embed="rId2"/>
          <a:stretch>
            <a:fillRect/>
          </a:stretch>
        </p:blipFill>
        <p:spPr>
          <a:xfrm>
            <a:off x="7038311" y="1772813"/>
            <a:ext cx="5078414" cy="3847307"/>
          </a:xfrm>
          <a:prstGeom prst="rect">
            <a:avLst/>
          </a:prstGeom>
        </p:spPr>
      </p:pic>
    </p:spTree>
    <p:extLst>
      <p:ext uri="{BB962C8B-B14F-4D97-AF65-F5344CB8AC3E}">
        <p14:creationId xmlns:p14="http://schemas.microsoft.com/office/powerpoint/2010/main" val="2173972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17665-721E-4F8B-B7AD-8ED5A1051310}"/>
              </a:ext>
            </a:extLst>
          </p:cNvPr>
          <p:cNvSpPr>
            <a:spLocks noGrp="1"/>
          </p:cNvSpPr>
          <p:nvPr>
            <p:ph type="title"/>
          </p:nvPr>
        </p:nvSpPr>
        <p:spPr/>
        <p:txBody>
          <a:bodyPr/>
          <a:lstStyle/>
          <a:p>
            <a:r>
              <a:rPr lang="en-US" dirty="0"/>
              <a:t>Further technical details and demonstration</a:t>
            </a:r>
          </a:p>
        </p:txBody>
      </p:sp>
      <p:pic>
        <p:nvPicPr>
          <p:cNvPr id="7" name="Screen Recording 6">
            <a:hlinkClick r:id="" action="ppaction://media"/>
            <a:extLst>
              <a:ext uri="{FF2B5EF4-FFF2-40B4-BE49-F238E27FC236}">
                <a16:creationId xmlns:a16="http://schemas.microsoft.com/office/drawing/2014/main" id="{A031140C-F6C9-40E9-80AA-2179D132ECD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384916" y="1988599"/>
            <a:ext cx="8566951" cy="4341180"/>
          </a:xfrm>
        </p:spPr>
      </p:pic>
    </p:spTree>
    <p:extLst>
      <p:ext uri="{BB962C8B-B14F-4D97-AF65-F5344CB8AC3E}">
        <p14:creationId xmlns:p14="http://schemas.microsoft.com/office/powerpoint/2010/main" val="3815110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94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mute="1">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CCA4A-072F-4695-837F-31D54E9011B0}"/>
              </a:ext>
            </a:extLst>
          </p:cNvPr>
          <p:cNvSpPr>
            <a:spLocks noGrp="1"/>
          </p:cNvSpPr>
          <p:nvPr>
            <p:ph type="title"/>
          </p:nvPr>
        </p:nvSpPr>
        <p:spPr>
          <a:xfrm>
            <a:off x="1143001" y="2604594"/>
            <a:ext cx="9905998" cy="1478570"/>
          </a:xfrm>
        </p:spPr>
        <p:txBody>
          <a:bodyPr/>
          <a:lstStyle/>
          <a:p>
            <a:r>
              <a:rPr lang="en-US" dirty="0"/>
              <a:t>                             Questions?</a:t>
            </a:r>
          </a:p>
        </p:txBody>
      </p:sp>
    </p:spTree>
    <p:extLst>
      <p:ext uri="{BB962C8B-B14F-4D97-AF65-F5344CB8AC3E}">
        <p14:creationId xmlns:p14="http://schemas.microsoft.com/office/powerpoint/2010/main" val="3847797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2DA3F7F2-8E9F-4D62-811E-074013DECCB1}"/>
              </a:ext>
            </a:extLst>
          </p:cNvPr>
          <p:cNvSpPr>
            <a:spLocks noGrp="1"/>
          </p:cNvSpPr>
          <p:nvPr>
            <p:ph type="title"/>
          </p:nvPr>
        </p:nvSpPr>
        <p:spPr>
          <a:xfrm>
            <a:off x="1141413" y="618518"/>
            <a:ext cx="9905998" cy="1478570"/>
          </a:xfrm>
        </p:spPr>
        <p:txBody>
          <a:bodyPr>
            <a:normAutofit/>
          </a:bodyPr>
          <a:lstStyle/>
          <a:p>
            <a:r>
              <a:rPr lang="en-US" dirty="0"/>
              <a:t>Description of the Task</a:t>
            </a:r>
          </a:p>
        </p:txBody>
      </p:sp>
      <p:sp>
        <p:nvSpPr>
          <p:cNvPr id="3" name="Content Placeholder 2">
            <a:extLst>
              <a:ext uri="{FF2B5EF4-FFF2-40B4-BE49-F238E27FC236}">
                <a16:creationId xmlns:a16="http://schemas.microsoft.com/office/drawing/2014/main" id="{72F754C5-4D82-4CB3-BA44-300F114C1CFB}"/>
              </a:ext>
            </a:extLst>
          </p:cNvPr>
          <p:cNvSpPr>
            <a:spLocks noGrp="1"/>
          </p:cNvSpPr>
          <p:nvPr>
            <p:ph idx="1"/>
          </p:nvPr>
        </p:nvSpPr>
        <p:spPr>
          <a:xfrm>
            <a:off x="1141412" y="2249487"/>
            <a:ext cx="9905999" cy="3541714"/>
          </a:xfrm>
        </p:spPr>
        <p:txBody>
          <a:bodyPr>
            <a:normAutofit/>
          </a:bodyPr>
          <a:lstStyle/>
          <a:p>
            <a:r>
              <a:rPr lang="en-US" dirty="0"/>
              <a:t>Implement a C# code that generates an artificial signature from a real signature to use it for online signature verification. We have some signature databases with online signatures represented in X, Y coordinates and other features. Using these points, the student must implement a code to generate similar signatures for the same signer.</a:t>
            </a:r>
          </a:p>
        </p:txBody>
      </p:sp>
      <p:grpSp>
        <p:nvGrpSpPr>
          <p:cNvPr id="39" name="Group 38">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40"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spTree>
    <p:extLst>
      <p:ext uri="{BB962C8B-B14F-4D97-AF65-F5344CB8AC3E}">
        <p14:creationId xmlns:p14="http://schemas.microsoft.com/office/powerpoint/2010/main" val="428483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957F202E-5A9A-4E3E-B905-5B399C57C0A0}"/>
              </a:ext>
            </a:extLst>
          </p:cNvPr>
          <p:cNvSpPr>
            <a:spLocks noGrp="1"/>
          </p:cNvSpPr>
          <p:nvPr>
            <p:ph type="title"/>
          </p:nvPr>
        </p:nvSpPr>
        <p:spPr>
          <a:xfrm>
            <a:off x="1141413" y="618518"/>
            <a:ext cx="9905998" cy="1478570"/>
          </a:xfrm>
        </p:spPr>
        <p:txBody>
          <a:bodyPr>
            <a:normAutofit/>
          </a:bodyPr>
          <a:lstStyle/>
          <a:p>
            <a:r>
              <a:rPr lang="en-US" dirty="0"/>
              <a:t>Detailed description of the task</a:t>
            </a:r>
          </a:p>
        </p:txBody>
      </p:sp>
      <p:sp>
        <p:nvSpPr>
          <p:cNvPr id="3" name="Content Placeholder 2">
            <a:extLst>
              <a:ext uri="{FF2B5EF4-FFF2-40B4-BE49-F238E27FC236}">
                <a16:creationId xmlns:a16="http://schemas.microsoft.com/office/drawing/2014/main" id="{45E66191-7E4C-4DCD-A5C0-315CD5CA273E}"/>
              </a:ext>
            </a:extLst>
          </p:cNvPr>
          <p:cNvSpPr>
            <a:spLocks noGrp="1"/>
          </p:cNvSpPr>
          <p:nvPr>
            <p:ph idx="1"/>
          </p:nvPr>
        </p:nvSpPr>
        <p:spPr>
          <a:xfrm>
            <a:off x="1141412" y="2249487"/>
            <a:ext cx="9905999" cy="3541714"/>
          </a:xfrm>
        </p:spPr>
        <p:txBody>
          <a:bodyPr>
            <a:normAutofit/>
          </a:bodyPr>
          <a:lstStyle/>
          <a:p>
            <a:pPr>
              <a:lnSpc>
                <a:spcPct val="110000"/>
              </a:lnSpc>
            </a:pPr>
            <a:r>
              <a:rPr lang="en-US" sz="1700"/>
              <a:t>I have been given a dataset of signatures from Signature Verification Competition 2004. This dataset contains 40 different signatures from 40 different people and each signature varies from the previous one made by the same person. Each signature contains the following data which is given in a text file which is named according to a preset template name(U_S_):</a:t>
            </a:r>
          </a:p>
          <a:p>
            <a:pPr>
              <a:lnSpc>
                <a:spcPct val="110000"/>
              </a:lnSpc>
            </a:pPr>
            <a:r>
              <a:rPr lang="en-US" sz="1700"/>
              <a:t>X-coordinate - scaled cursor position along the x-axis (0th column)</a:t>
            </a:r>
            <a:br>
              <a:rPr lang="en-US" sz="1700"/>
            </a:br>
            <a:r>
              <a:rPr lang="en-US" sz="1700"/>
              <a:t>Y-coordinate - scaled cursor position along the y-axis (1st column)</a:t>
            </a:r>
            <a:br>
              <a:rPr lang="en-US" sz="1700"/>
            </a:br>
            <a:r>
              <a:rPr lang="en-US" sz="1700"/>
              <a:t>Time stamp - system time at which the event was posted (2nd column)</a:t>
            </a:r>
            <a:br>
              <a:rPr lang="en-US" sz="1700"/>
            </a:br>
            <a:r>
              <a:rPr lang="en-US" sz="1700"/>
              <a:t>Button status - current button status (0 for pen-up and 1 for pen-down) (3rd column)</a:t>
            </a:r>
            <a:br>
              <a:rPr lang="en-US" sz="1700"/>
            </a:br>
            <a:r>
              <a:rPr lang="en-US" sz="1700"/>
              <a:t>Azimuth - clockwise rotation of cursor about the z-axis (4th column)</a:t>
            </a:r>
            <a:br>
              <a:rPr lang="en-US" sz="1700"/>
            </a:br>
            <a:r>
              <a:rPr lang="en-US" sz="1700"/>
              <a:t>Altitude - angle upward toward the positive z-axis (5th column)</a:t>
            </a:r>
            <a:br>
              <a:rPr lang="en-US" sz="1700"/>
            </a:br>
            <a:r>
              <a:rPr lang="en-US" sz="1700"/>
              <a:t>Pressure - adjusted state of the normal pressure (6th column)</a:t>
            </a:r>
          </a:p>
        </p:txBody>
      </p:sp>
      <p:grpSp>
        <p:nvGrpSpPr>
          <p:cNvPr id="39" name="Group 38">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40"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spTree>
    <p:extLst>
      <p:ext uri="{BB962C8B-B14F-4D97-AF65-F5344CB8AC3E}">
        <p14:creationId xmlns:p14="http://schemas.microsoft.com/office/powerpoint/2010/main" val="3393455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 name="Group 13">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5"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6"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7"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8"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7"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2"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CF96E19-0F09-476D-9221-ACE8C0019E01}"/>
              </a:ext>
            </a:extLst>
          </p:cNvPr>
          <p:cNvSpPr>
            <a:spLocks noGrp="1"/>
          </p:cNvSpPr>
          <p:nvPr>
            <p:ph type="title"/>
          </p:nvPr>
        </p:nvSpPr>
        <p:spPr>
          <a:xfrm>
            <a:off x="1141413" y="618518"/>
            <a:ext cx="9905998" cy="1478570"/>
          </a:xfrm>
        </p:spPr>
        <p:txBody>
          <a:bodyPr>
            <a:normAutofit/>
          </a:bodyPr>
          <a:lstStyle/>
          <a:p>
            <a:r>
              <a:rPr lang="en-US"/>
              <a:t>Visualization of signatures</a:t>
            </a:r>
            <a:endParaRPr lang="en-US" dirty="0"/>
          </a:p>
        </p:txBody>
      </p:sp>
      <p:sp>
        <p:nvSpPr>
          <p:cNvPr id="7" name="Content Placeholder 6">
            <a:extLst>
              <a:ext uri="{FF2B5EF4-FFF2-40B4-BE49-F238E27FC236}">
                <a16:creationId xmlns:a16="http://schemas.microsoft.com/office/drawing/2014/main" id="{1D7A331F-7F82-4CD4-990B-F647D79812BE}"/>
              </a:ext>
            </a:extLst>
          </p:cNvPr>
          <p:cNvSpPr>
            <a:spLocks noGrp="1"/>
          </p:cNvSpPr>
          <p:nvPr>
            <p:ph idx="1"/>
          </p:nvPr>
        </p:nvSpPr>
        <p:spPr>
          <a:xfrm>
            <a:off x="1141412" y="2249487"/>
            <a:ext cx="9905999" cy="3541714"/>
          </a:xfrm>
        </p:spPr>
        <p:txBody>
          <a:bodyPr>
            <a:normAutofit/>
          </a:bodyPr>
          <a:lstStyle/>
          <a:p>
            <a:r>
              <a:rPr lang="en-US" dirty="0"/>
              <a:t>The next two slides shows us a visualization of the signatures. To visualize the signatures only the X and Y coordinates of the points given in the  signature’s text file have been used (as the other details are not applicable to visualization). The first one shows the signature in a pure form without giving too much details such as locations of the points and a grid that eases the visibility and altercation of the signature </a:t>
            </a:r>
          </a:p>
        </p:txBody>
      </p:sp>
      <p:grpSp>
        <p:nvGrpSpPr>
          <p:cNvPr id="43" name="Group 42">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44"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spTree>
    <p:extLst>
      <p:ext uri="{BB962C8B-B14F-4D97-AF65-F5344CB8AC3E}">
        <p14:creationId xmlns:p14="http://schemas.microsoft.com/office/powerpoint/2010/main" val="394733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1CDD24-36D4-4488-BFE8-CB792FA0401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FA4674C-404D-4AD1-B39F-69C74C0A088E}"/>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4E2BEC79-25A3-4120-AF36-C8A2700EDC05}"/>
              </a:ext>
            </a:extLst>
          </p:cNvPr>
          <p:cNvPicPr>
            <a:picLocks noChangeAspect="1"/>
          </p:cNvPicPr>
          <p:nvPr/>
        </p:nvPicPr>
        <p:blipFill>
          <a:blip r:embed="rId2"/>
          <a:stretch>
            <a:fillRect/>
          </a:stretch>
        </p:blipFill>
        <p:spPr>
          <a:xfrm>
            <a:off x="1141412" y="618518"/>
            <a:ext cx="9905998" cy="5172683"/>
          </a:xfrm>
          <a:prstGeom prst="rect">
            <a:avLst/>
          </a:prstGeom>
        </p:spPr>
      </p:pic>
    </p:spTree>
    <p:extLst>
      <p:ext uri="{BB962C8B-B14F-4D97-AF65-F5344CB8AC3E}">
        <p14:creationId xmlns:p14="http://schemas.microsoft.com/office/powerpoint/2010/main" val="2969091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8AF9B-5E71-40BD-A910-2660759E578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B624A5C-87A5-488A-9E9D-B302AB035E3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EA1E673E-CBC5-4D02-A369-9AF8336EE91C}"/>
              </a:ext>
            </a:extLst>
          </p:cNvPr>
          <p:cNvPicPr>
            <a:picLocks noChangeAspect="1"/>
          </p:cNvPicPr>
          <p:nvPr/>
        </p:nvPicPr>
        <p:blipFill>
          <a:blip r:embed="rId2"/>
          <a:stretch>
            <a:fillRect/>
          </a:stretch>
        </p:blipFill>
        <p:spPr>
          <a:xfrm>
            <a:off x="1141412" y="618518"/>
            <a:ext cx="9879013" cy="5172683"/>
          </a:xfrm>
          <a:prstGeom prst="rect">
            <a:avLst/>
          </a:prstGeom>
        </p:spPr>
      </p:pic>
    </p:spTree>
    <p:extLst>
      <p:ext uri="{BB962C8B-B14F-4D97-AF65-F5344CB8AC3E}">
        <p14:creationId xmlns:p14="http://schemas.microsoft.com/office/powerpoint/2010/main" val="356521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31B1D-B2FC-4E23-82F6-8DAD73E3FBA4}"/>
              </a:ext>
            </a:extLst>
          </p:cNvPr>
          <p:cNvSpPr>
            <a:spLocks noGrp="1"/>
          </p:cNvSpPr>
          <p:nvPr>
            <p:ph type="title"/>
          </p:nvPr>
        </p:nvSpPr>
        <p:spPr/>
        <p:txBody>
          <a:bodyPr/>
          <a:lstStyle/>
          <a:p>
            <a:r>
              <a:rPr lang="en-US" dirty="0"/>
              <a:t>Explanation of approach</a:t>
            </a:r>
          </a:p>
        </p:txBody>
      </p:sp>
      <p:sp>
        <p:nvSpPr>
          <p:cNvPr id="3" name="Content Placeholder 2">
            <a:extLst>
              <a:ext uri="{FF2B5EF4-FFF2-40B4-BE49-F238E27FC236}">
                <a16:creationId xmlns:a16="http://schemas.microsoft.com/office/drawing/2014/main" id="{6296051C-E32B-45B1-B422-E94455F3E656}"/>
              </a:ext>
            </a:extLst>
          </p:cNvPr>
          <p:cNvSpPr>
            <a:spLocks noGrp="1"/>
          </p:cNvSpPr>
          <p:nvPr>
            <p:ph idx="1"/>
          </p:nvPr>
        </p:nvSpPr>
        <p:spPr/>
        <p:txBody>
          <a:bodyPr>
            <a:normAutofit fontScale="85000" lnSpcReduction="10000"/>
          </a:bodyPr>
          <a:lstStyle/>
          <a:p>
            <a:r>
              <a:rPr lang="en-US" dirty="0"/>
              <a:t>Human signature is presented as an array of points. The goal is to change points locations so that the resulting “distorted” signature could still be recognized as one produced by the same person’s handwriting.</a:t>
            </a:r>
          </a:p>
          <a:p>
            <a:r>
              <a:rPr lang="en-US" dirty="0"/>
              <a:t>The ultimate solution would be to ask the person to produce as many copies of the signature manually and then train a neural network of some kind to produce similar variations.</a:t>
            </a:r>
          </a:p>
          <a:p>
            <a:r>
              <a:rPr lang="en-US" dirty="0"/>
              <a:t>Here we are making an attempt to apply a specific algorithm to the original array of points in the hope that even though the signature variations are going to be somewhat predetermined they would still resemble the ones that normally occur when an actual person tries to repeat his/her own handwriting.</a:t>
            </a:r>
          </a:p>
          <a:p>
            <a:endParaRPr lang="en-US" dirty="0"/>
          </a:p>
        </p:txBody>
      </p:sp>
    </p:spTree>
    <p:extLst>
      <p:ext uri="{BB962C8B-B14F-4D97-AF65-F5344CB8AC3E}">
        <p14:creationId xmlns:p14="http://schemas.microsoft.com/office/powerpoint/2010/main" val="1749473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0" name="Rectangle 7">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1"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549E5ABA-61E7-4D28-AE5A-CF6AEE13209D}"/>
              </a:ext>
            </a:extLst>
          </p:cNvPr>
          <p:cNvSpPr>
            <a:spLocks noGrp="1"/>
          </p:cNvSpPr>
          <p:nvPr>
            <p:ph type="title"/>
          </p:nvPr>
        </p:nvSpPr>
        <p:spPr>
          <a:xfrm>
            <a:off x="1141413" y="618518"/>
            <a:ext cx="9905998" cy="1478570"/>
          </a:xfrm>
        </p:spPr>
        <p:txBody>
          <a:bodyPr>
            <a:normAutofit/>
          </a:bodyPr>
          <a:lstStyle/>
          <a:p>
            <a:r>
              <a:rPr lang="en-US" dirty="0"/>
              <a:t>First method: Randomization of coordinates</a:t>
            </a:r>
          </a:p>
        </p:txBody>
      </p:sp>
      <p:sp>
        <p:nvSpPr>
          <p:cNvPr id="3" name="Content Placeholder 2">
            <a:extLst>
              <a:ext uri="{FF2B5EF4-FFF2-40B4-BE49-F238E27FC236}">
                <a16:creationId xmlns:a16="http://schemas.microsoft.com/office/drawing/2014/main" id="{4261937A-4C9E-4CC5-A1D8-F01062E922DD}"/>
              </a:ext>
            </a:extLst>
          </p:cNvPr>
          <p:cNvSpPr>
            <a:spLocks noGrp="1"/>
          </p:cNvSpPr>
          <p:nvPr>
            <p:ph idx="1"/>
          </p:nvPr>
        </p:nvSpPr>
        <p:spPr>
          <a:xfrm>
            <a:off x="1141412" y="2249487"/>
            <a:ext cx="9905999" cy="3541714"/>
          </a:xfrm>
        </p:spPr>
        <p:txBody>
          <a:bodyPr>
            <a:normAutofit/>
          </a:bodyPr>
          <a:lstStyle/>
          <a:p>
            <a:r>
              <a:rPr lang="en-US" dirty="0"/>
              <a:t>Random values are added to both X and Y (within about 10% of the original value). It expectedly causes the “shaken hand” effect:</a:t>
            </a:r>
          </a:p>
          <a:p>
            <a:endParaRPr lang="en-US" dirty="0"/>
          </a:p>
        </p:txBody>
      </p:sp>
      <p:grpSp>
        <p:nvGrpSpPr>
          <p:cNvPr id="39" name="Group 38">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55"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pic>
        <p:nvPicPr>
          <p:cNvPr id="56" name="Picture 55">
            <a:extLst>
              <a:ext uri="{FF2B5EF4-FFF2-40B4-BE49-F238E27FC236}">
                <a16:creationId xmlns:a16="http://schemas.microsoft.com/office/drawing/2014/main" id="{A7D075E2-F34B-46A1-8A38-27EC8EE5D98F}"/>
              </a:ext>
            </a:extLst>
          </p:cNvPr>
          <p:cNvPicPr/>
          <p:nvPr/>
        </p:nvPicPr>
        <p:blipFill>
          <a:blip r:embed="rId2"/>
          <a:stretch>
            <a:fillRect/>
          </a:stretch>
        </p:blipFill>
        <p:spPr>
          <a:xfrm>
            <a:off x="470694" y="3256281"/>
            <a:ext cx="5561330" cy="2371407"/>
          </a:xfrm>
          <a:prstGeom prst="rect">
            <a:avLst/>
          </a:prstGeom>
        </p:spPr>
      </p:pic>
      <p:pic>
        <p:nvPicPr>
          <p:cNvPr id="57" name="Picture 56">
            <a:extLst>
              <a:ext uri="{FF2B5EF4-FFF2-40B4-BE49-F238E27FC236}">
                <a16:creationId xmlns:a16="http://schemas.microsoft.com/office/drawing/2014/main" id="{6DDED3D8-338A-42CE-BA99-A7CA254CB86D}"/>
              </a:ext>
            </a:extLst>
          </p:cNvPr>
          <p:cNvPicPr/>
          <p:nvPr/>
        </p:nvPicPr>
        <p:blipFill>
          <a:blip r:embed="rId3"/>
          <a:stretch>
            <a:fillRect/>
          </a:stretch>
        </p:blipFill>
        <p:spPr>
          <a:xfrm>
            <a:off x="6107588" y="3256280"/>
            <a:ext cx="5618480" cy="2428557"/>
          </a:xfrm>
          <a:prstGeom prst="rect">
            <a:avLst/>
          </a:prstGeom>
        </p:spPr>
      </p:pic>
    </p:spTree>
    <p:extLst>
      <p:ext uri="{BB962C8B-B14F-4D97-AF65-F5344CB8AC3E}">
        <p14:creationId xmlns:p14="http://schemas.microsoft.com/office/powerpoint/2010/main" val="1105335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078E7-BBE3-4906-A9F6-930E57E67B7C}"/>
              </a:ext>
            </a:extLst>
          </p:cNvPr>
          <p:cNvSpPr>
            <a:spLocks noGrp="1"/>
          </p:cNvSpPr>
          <p:nvPr>
            <p:ph type="title"/>
          </p:nvPr>
        </p:nvSpPr>
        <p:spPr/>
        <p:txBody>
          <a:bodyPr/>
          <a:lstStyle/>
          <a:p>
            <a:r>
              <a:rPr lang="en-US" dirty="0"/>
              <a:t>Explanation of approach</a:t>
            </a:r>
          </a:p>
        </p:txBody>
      </p:sp>
      <p:sp>
        <p:nvSpPr>
          <p:cNvPr id="3" name="Content Placeholder 2">
            <a:extLst>
              <a:ext uri="{FF2B5EF4-FFF2-40B4-BE49-F238E27FC236}">
                <a16:creationId xmlns:a16="http://schemas.microsoft.com/office/drawing/2014/main" id="{D68487A6-9013-4A13-86BC-14E91C7F3369}"/>
              </a:ext>
            </a:extLst>
          </p:cNvPr>
          <p:cNvSpPr>
            <a:spLocks noGrp="1"/>
          </p:cNvSpPr>
          <p:nvPr>
            <p:ph idx="1"/>
          </p:nvPr>
        </p:nvSpPr>
        <p:spPr/>
        <p:txBody>
          <a:bodyPr>
            <a:normAutofit/>
          </a:bodyPr>
          <a:lstStyle/>
          <a:p>
            <a:r>
              <a:rPr lang="en-US" dirty="0"/>
              <a:t>This presents a challenge. In real life signature variations are indeed random but not as random as in the previous slide. The different parts of signature may slightly change their shape or size or be shifted towards or from each other but there is a certain amount of dependency between the points. If Nth point moves 1 cm to the left there is a great chance that (N-1)</a:t>
            </a:r>
            <a:r>
              <a:rPr lang="en-US" dirty="0" err="1"/>
              <a:t>th</a:t>
            </a:r>
            <a:r>
              <a:rPr lang="en-US" dirty="0"/>
              <a:t> and (N+1)</a:t>
            </a:r>
            <a:r>
              <a:rPr lang="en-US" dirty="0" err="1"/>
              <a:t>th</a:t>
            </a:r>
            <a:r>
              <a:rPr lang="en-US" dirty="0"/>
              <a:t> points will also move roughly to the same direction but maybe not exactly the same distance. So I have come up with the second method which is:</a:t>
            </a:r>
          </a:p>
        </p:txBody>
      </p:sp>
    </p:spTree>
    <p:extLst>
      <p:ext uri="{BB962C8B-B14F-4D97-AF65-F5344CB8AC3E}">
        <p14:creationId xmlns:p14="http://schemas.microsoft.com/office/powerpoint/2010/main" val="745673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otalTime>527</TotalTime>
  <Words>1267</Words>
  <Application>Microsoft Office PowerPoint</Application>
  <PresentationFormat>Widescreen</PresentationFormat>
  <Paragraphs>48</Paragraphs>
  <Slides>17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Tw Cen MT</vt:lpstr>
      <vt:lpstr>Circuit</vt:lpstr>
      <vt:lpstr>Generating training set of online signatures</vt:lpstr>
      <vt:lpstr>Description of the Task</vt:lpstr>
      <vt:lpstr>Detailed description of the task</vt:lpstr>
      <vt:lpstr>Visualization of signatures</vt:lpstr>
      <vt:lpstr>PowerPoint Presentation</vt:lpstr>
      <vt:lpstr>PowerPoint Presentation</vt:lpstr>
      <vt:lpstr>Explanation of approach</vt:lpstr>
      <vt:lpstr>First method: Randomization of coordinates</vt:lpstr>
      <vt:lpstr>Explanation of approach</vt:lpstr>
      <vt:lpstr>Second method: Gravity distortion</vt:lpstr>
      <vt:lpstr>Second method: Gravity distortion</vt:lpstr>
      <vt:lpstr>Second method: Gravity distortion</vt:lpstr>
      <vt:lpstr>Second method: Gravity distortion</vt:lpstr>
      <vt:lpstr>Second method: Gravity distortion</vt:lpstr>
      <vt:lpstr>Further technical details and demonstration</vt:lpstr>
      <vt:lpstr>Further technical details and demonstration</vt:lpstr>
      <vt:lpstr>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Dataset Generation for Online signature verification Systems</dc:title>
  <dc:creator>Khazar Mammadli</dc:creator>
  <cp:lastModifiedBy>Khazar Mammadli</cp:lastModifiedBy>
  <cp:revision>10</cp:revision>
  <dcterms:created xsi:type="dcterms:W3CDTF">2020-06-01T23:17:02Z</dcterms:created>
  <dcterms:modified xsi:type="dcterms:W3CDTF">2020-06-02T12:09:40Z</dcterms:modified>
</cp:coreProperties>
</file>